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2" r:id="rId6"/>
    <p:sldId id="260" r:id="rId7"/>
    <p:sldId id="261" r:id="rId8"/>
    <p:sldId id="264" r:id="rId9"/>
  </p:sldIdLst>
  <p:sldSz cx="9144000" cy="5143500" type="screen16x9"/>
  <p:notesSz cx="6858000" cy="9144000"/>
  <p:embeddedFontLst>
    <p:embeddedFont>
      <p:font typeface="Montserrat Light" panose="020B0600000101010101" charset="0"/>
      <p:regular r:id="rId11"/>
      <p:bold r:id="rId12"/>
      <p:italic r:id="rId13"/>
      <p:boldItalic r:id="rId14"/>
    </p:embeddedFont>
    <p:embeddedFont>
      <p:font typeface="Jua" panose="020B0600000101010101" charset="-127"/>
      <p:regular r:id="rId15"/>
    </p:embeddedFont>
    <p:embeddedFont>
      <p:font typeface="Montserrat" panose="020B0600000101010101" charset="0"/>
      <p:regular r:id="rId16"/>
      <p:bold r:id="rId17"/>
      <p:italic r:id="rId18"/>
      <p:boldItalic r:id="rId19"/>
    </p:embeddedFont>
    <p:embeddedFont>
      <p:font typeface="Montserrat SemiBold" panose="020B0600000101010101" charset="0"/>
      <p:regular r:id="rId20"/>
      <p:bold r:id="rId21"/>
      <p:italic r:id="rId22"/>
      <p:boldItalic r:id="rId23"/>
    </p:embeddedFont>
    <p:embeddedFont>
      <p:font typeface="Playfair Display" panose="020B0600000101010101" charset="0"/>
      <p:regular r:id="rId24"/>
      <p:bold r:id="rId25"/>
      <p:italic r:id="rId26"/>
      <p:boldItalic r:id="rId27"/>
    </p:embeddedFont>
    <p:embeddedFont>
      <p:font typeface="Black Han Sans" panose="020B0600000101010101" charset="-127"/>
      <p:regular r:id="rId28"/>
    </p:embeddedFont>
    <p:embeddedFont>
      <p:font typeface="East Sea Dokdo" panose="020B0600000101010101" charset="-127"/>
      <p:regular r:id="rId29"/>
    </p:embeddedFont>
    <p:embeddedFont>
      <p:font typeface="Black And White Picture" panose="020B0600000101010101" charset="-127"/>
      <p:regular r:id="rId30"/>
    </p:embeddedFont>
    <p:embeddedFont>
      <p:font typeface="Nanum Pen Script" panose="020B0600000101010101" charset="-127"/>
      <p:regular r:id="rId31"/>
    </p:embeddedFont>
    <p:embeddedFont>
      <p:font typeface="Gaegu" panose="020B0600000101010101" charset="0"/>
      <p:regular r:id="rId32"/>
      <p:bold r:id="rId33"/>
    </p:embeddedFont>
    <p:embeddedFont>
      <p:font typeface="Lato" panose="020B0600000101010101" charset="0"/>
      <p:regular r:id="rId34"/>
      <p:bold r:id="rId35"/>
      <p:italic r:id="rId36"/>
      <p:boldItalic r:id="rId37"/>
    </p:embeddedFont>
    <p:embeddedFont>
      <p:font typeface="Impact" panose="020B0806030902050204" pitchFamily="34" charset="0"/>
      <p:regular r:id="rId38"/>
    </p:embeddedFont>
    <p:embeddedFont>
      <p:font typeface="Gugi" panose="020B0600000101010101" charset="-127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4d2e1e7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4d2e1e75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4c1224f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4c1224f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4c1224f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4c1224f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06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4c1224f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4c1224f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d2e1e75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d2e1e75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d2e1e75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d2e1e75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9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200150"/>
            <a:ext cx="2951400" cy="201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smtClean="0"/>
              <a:t>CAFFEE</a:t>
            </a:r>
            <a:br>
              <a:rPr lang="en-US" altLang="ko" dirty="0" smtClean="0"/>
            </a:br>
            <a:r>
              <a:rPr lang="ko-KR" altLang="en-US" dirty="0" smtClean="0"/>
              <a:t>사용자 조사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분석 및 전략 도출</a:t>
            </a:r>
            <a:endParaRPr sz="28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2021/07/13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유정우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93;p17"/>
          <p:cNvSpPr/>
          <p:nvPr/>
        </p:nvSpPr>
        <p:spPr>
          <a:xfrm>
            <a:off x="142407" y="848458"/>
            <a:ext cx="8948839" cy="4119195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95;p17"/>
          <p:cNvSpPr/>
          <p:nvPr/>
        </p:nvSpPr>
        <p:spPr>
          <a:xfrm>
            <a:off x="52402" y="201200"/>
            <a:ext cx="3772252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Montserrat" panose="020B0600000101010101" charset="0"/>
                <a:ea typeface="Jua" panose="020B0600000101010101" charset="-127"/>
                <a:cs typeface="Montserrat SemiBold"/>
                <a:sym typeface="Montserrat SemiBold"/>
              </a:rPr>
              <a:t>목  차</a:t>
            </a:r>
            <a:endParaRPr sz="5400" i="1" dirty="0">
              <a:solidFill>
                <a:schemeClr val="tx1">
                  <a:lumMod val="60000"/>
                  <a:lumOff val="40000"/>
                </a:schemeClr>
              </a:solidFill>
              <a:latin typeface="Montserrat" panose="020B0600000101010101" charset="0"/>
              <a:ea typeface="Jua" panose="020B0600000101010101" charset="-127"/>
              <a:cs typeface="Montserrat SemiBold"/>
              <a:sym typeface="Montserrat SemiBold"/>
            </a:endParaRPr>
          </a:p>
        </p:txBody>
      </p:sp>
      <p:sp>
        <p:nvSpPr>
          <p:cNvPr id="12" name="Google Shape;95;p17"/>
          <p:cNvSpPr/>
          <p:nvPr/>
        </p:nvSpPr>
        <p:spPr>
          <a:xfrm>
            <a:off x="2190070" y="1601835"/>
            <a:ext cx="4751455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1.</a:t>
            </a:r>
            <a:r>
              <a:rPr lang="ko-KR" alt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사용자 조사</a:t>
            </a:r>
            <a:endParaRPr sz="2800" i="1" dirty="0">
              <a:solidFill>
                <a:schemeClr val="tx1">
                  <a:lumMod val="60000"/>
                  <a:lumOff val="40000"/>
                </a:schemeClr>
              </a:solidFill>
              <a:latin typeface="Jua" panose="020B0600000101010101" charset="-127"/>
              <a:ea typeface="Jua" panose="020B0600000101010101" charset="-127"/>
              <a:cs typeface="Montserrat SemiBold"/>
              <a:sym typeface="Montserrat SemiBold"/>
            </a:endParaRPr>
          </a:p>
        </p:txBody>
      </p:sp>
      <p:sp>
        <p:nvSpPr>
          <p:cNvPr id="13" name="Google Shape;95;p17"/>
          <p:cNvSpPr/>
          <p:nvPr/>
        </p:nvSpPr>
        <p:spPr>
          <a:xfrm>
            <a:off x="2190072" y="2813912"/>
            <a:ext cx="4751455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2.</a:t>
            </a:r>
            <a:r>
              <a:rPr lang="ko-KR" alt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사용자 분석</a:t>
            </a:r>
            <a:r>
              <a:rPr lang="en-US" altLang="ko-KR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(</a:t>
            </a:r>
            <a:r>
              <a:rPr lang="ko-KR" alt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페르소나</a:t>
            </a:r>
            <a:r>
              <a:rPr lang="en-US" altLang="ko-KR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)</a:t>
            </a:r>
            <a:endParaRPr sz="2800" i="1" dirty="0">
              <a:solidFill>
                <a:schemeClr val="tx1">
                  <a:lumMod val="60000"/>
                  <a:lumOff val="40000"/>
                </a:schemeClr>
              </a:solidFill>
              <a:latin typeface="Jua" panose="020B0600000101010101" charset="-127"/>
              <a:ea typeface="Jua" panose="020B0600000101010101" charset="-127"/>
              <a:cs typeface="Montserrat SemiBold"/>
              <a:sym typeface="Montserrat SemiBold"/>
            </a:endParaRPr>
          </a:p>
        </p:txBody>
      </p:sp>
      <p:sp>
        <p:nvSpPr>
          <p:cNvPr id="14" name="Google Shape;95;p17"/>
          <p:cNvSpPr/>
          <p:nvPr/>
        </p:nvSpPr>
        <p:spPr>
          <a:xfrm>
            <a:off x="2190071" y="4072300"/>
            <a:ext cx="4751455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3.</a:t>
            </a:r>
            <a:r>
              <a:rPr lang="ko-KR" altLang="en-US" sz="2800" i="1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무드보드</a:t>
            </a:r>
            <a:endParaRPr sz="2800" i="1" dirty="0">
              <a:solidFill>
                <a:schemeClr val="tx1">
                  <a:lumMod val="60000"/>
                  <a:lumOff val="40000"/>
                </a:schemeClr>
              </a:solidFill>
              <a:latin typeface="Jua" panose="020B0600000101010101" charset="-127"/>
              <a:ea typeface="Jua" panose="020B0600000101010101" charset="-127"/>
              <a:cs typeface="Montserrat SemiBold"/>
              <a:sym typeface="Montserrat SemiBold"/>
            </a:endParaRPr>
          </a:p>
        </p:txBody>
      </p:sp>
      <p:sp>
        <p:nvSpPr>
          <p:cNvPr id="21" name="Google Shape;95;p17"/>
          <p:cNvSpPr/>
          <p:nvPr/>
        </p:nvSpPr>
        <p:spPr>
          <a:xfrm>
            <a:off x="7583364" y="738893"/>
            <a:ext cx="1451232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순서</a:t>
            </a:r>
            <a:endParaRPr sz="2800" i="1" dirty="0">
              <a:solidFill>
                <a:schemeClr val="tx1">
                  <a:lumMod val="60000"/>
                  <a:lumOff val="40000"/>
                </a:schemeClr>
              </a:solidFill>
              <a:latin typeface="Jua" panose="020B0600000101010101" charset="-127"/>
              <a:ea typeface="Jua" panose="020B0600000101010101" charset="-127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17"/>
          <p:cNvSpPr/>
          <p:nvPr/>
        </p:nvSpPr>
        <p:spPr>
          <a:xfrm>
            <a:off x="166352" y="505387"/>
            <a:ext cx="8948839" cy="445787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ㅇ</a:t>
            </a:r>
            <a:endParaRPr dirty="0"/>
          </a:p>
        </p:txBody>
      </p:sp>
      <p:sp>
        <p:nvSpPr>
          <p:cNvPr id="7" name="Google Shape;95;p17"/>
          <p:cNvSpPr/>
          <p:nvPr/>
        </p:nvSpPr>
        <p:spPr>
          <a:xfrm>
            <a:off x="166352" y="46687"/>
            <a:ext cx="4282555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i="1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개인카페</a:t>
            </a:r>
            <a:r>
              <a:rPr lang="ko-KR" alt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 트렌드 분석</a:t>
            </a:r>
            <a:endParaRPr sz="2800" i="1" dirty="0">
              <a:solidFill>
                <a:schemeClr val="tx1">
                  <a:lumMod val="60000"/>
                  <a:lumOff val="40000"/>
                </a:schemeClr>
              </a:solidFill>
              <a:latin typeface="Jua" panose="020B0600000101010101" charset="-127"/>
              <a:ea typeface="Jua" panose="020B0600000101010101" charset="-127"/>
              <a:cs typeface="Montserrat SemiBold"/>
              <a:sym typeface="Montserrat SemiBold"/>
            </a:endParaRPr>
          </a:p>
        </p:txBody>
      </p:sp>
      <p:pic>
        <p:nvPicPr>
          <p:cNvPr id="8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22" y="638768"/>
            <a:ext cx="3865537" cy="34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8;p15"/>
          <p:cNvSpPr txBox="1"/>
          <p:nvPr/>
        </p:nvSpPr>
        <p:spPr>
          <a:xfrm>
            <a:off x="4160363" y="685947"/>
            <a:ext cx="46128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b="1" i="1" dirty="0" smtClean="0">
              <a:latin typeface="Jua" panose="020B0600000101010101" charset="-127"/>
              <a:ea typeface="Jua" panose="020B0600000101010101" charset="-127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카페의 </a:t>
            </a:r>
            <a:r>
              <a:rPr lang="ko" sz="1500" b="1" i="1" dirty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시그니처 메뉴 소개 및 SNS 광고로 인한 방문수 많음, 특히 20~30대 여성 방문율 높음</a:t>
            </a:r>
            <a:r>
              <a:rPr lang="ko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.</a:t>
            </a:r>
            <a:endParaRPr lang="en-US" altLang="ko" sz="1500" b="1" i="1" dirty="0" smtClean="0">
              <a:latin typeface="Jua" panose="020B0600000101010101" charset="-127"/>
              <a:ea typeface="Jua" panose="020B0600000101010101" charset="-127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또한 본사에서 직접 아침마다 </a:t>
            </a:r>
            <a:r>
              <a:rPr lang="ko-KR" altLang="en-US" sz="1500" b="1" i="1" dirty="0" err="1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베이글</a:t>
            </a:r>
            <a:r>
              <a:rPr lang="en-US" altLang="ko-KR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&amp;</a:t>
            </a:r>
            <a:r>
              <a:rPr lang="ko-KR" altLang="en-US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디저트를 </a:t>
            </a:r>
            <a:r>
              <a:rPr lang="ko-KR" altLang="en-US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만들어서 소비자들이 안심하고 먹거나 </a:t>
            </a:r>
            <a:r>
              <a:rPr lang="ko-KR" altLang="en-US" sz="1500" b="1" i="1" dirty="0" err="1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포장가능</a:t>
            </a:r>
            <a:r>
              <a:rPr lang="ko-KR" altLang="en-US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 </a:t>
            </a:r>
            <a:r>
              <a:rPr lang="ko-KR" altLang="en-US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실내 플랜트디자인이 돋보임</a:t>
            </a:r>
            <a:endParaRPr sz="1500" b="1" i="1" dirty="0">
              <a:latin typeface="Jua" panose="020B0600000101010101" charset="-127"/>
              <a:ea typeface="Jua" panose="020B0600000101010101" charset="-127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259" y="2193098"/>
            <a:ext cx="4481904" cy="26470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68165" y="4343400"/>
            <a:ext cx="3024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ua" panose="020B0600000101010101" charset="-127"/>
                <a:ea typeface="Jua" panose="020B0600000101010101" charset="-127"/>
              </a:rPr>
              <a:t>키워드</a:t>
            </a:r>
            <a:r>
              <a:rPr lang="en-US" altLang="ko-KR" dirty="0" smtClean="0">
                <a:latin typeface="Jua" panose="020B0600000101010101" charset="-127"/>
                <a:ea typeface="Jua" panose="020B0600000101010101" charset="-127"/>
              </a:rPr>
              <a:t>:SNS,20</a:t>
            </a:r>
            <a:r>
              <a:rPr lang="ko-KR" altLang="en-US" dirty="0" err="1" smtClean="0">
                <a:latin typeface="Jua" panose="020B0600000101010101" charset="-127"/>
                <a:ea typeface="Jua" panose="020B0600000101010101" charset="-127"/>
              </a:rPr>
              <a:t>대여성</a:t>
            </a:r>
            <a:r>
              <a:rPr lang="en-US" altLang="ko-KR" dirty="0" smtClean="0">
                <a:latin typeface="Jua" panose="020B0600000101010101" charset="-127"/>
                <a:ea typeface="Jua" panose="020B0600000101010101" charset="-127"/>
              </a:rPr>
              <a:t>,</a:t>
            </a:r>
            <a:r>
              <a:rPr lang="ko-KR" altLang="en-US" dirty="0" smtClean="0">
                <a:latin typeface="Jua" panose="020B0600000101010101" charset="-127"/>
                <a:ea typeface="Jua" panose="020B0600000101010101" charset="-127"/>
              </a:rPr>
              <a:t>아침</a:t>
            </a:r>
            <a:r>
              <a:rPr lang="en-US" altLang="ko-KR" dirty="0" smtClean="0">
                <a:latin typeface="Jua" panose="020B0600000101010101" charset="-127"/>
                <a:ea typeface="Jua" panose="020B0600000101010101" charset="-127"/>
              </a:rPr>
              <a:t>,</a:t>
            </a:r>
            <a:r>
              <a:rPr lang="ko-KR" altLang="en-US" dirty="0" err="1" smtClean="0">
                <a:latin typeface="Jua" panose="020B0600000101010101" charset="-127"/>
                <a:ea typeface="Jua" panose="020B0600000101010101" charset="-127"/>
              </a:rPr>
              <a:t>베이글</a:t>
            </a:r>
            <a:r>
              <a:rPr lang="en-US" altLang="ko-KR" dirty="0" smtClean="0">
                <a:latin typeface="Jua" panose="020B0600000101010101" charset="-127"/>
                <a:ea typeface="Jua" panose="020B0600000101010101" charset="-127"/>
              </a:rPr>
              <a:t>,</a:t>
            </a:r>
            <a:r>
              <a:rPr lang="ko-KR" altLang="en-US" dirty="0" smtClean="0">
                <a:latin typeface="Jua" panose="020B0600000101010101" charset="-127"/>
                <a:ea typeface="Jua" panose="020B0600000101010101" charset="-127"/>
              </a:rPr>
              <a:t>플랜트</a:t>
            </a:r>
            <a:endParaRPr lang="ko-KR" altLang="en-US" dirty="0">
              <a:latin typeface="Jua" panose="020B0600000101010101" charset="-127"/>
              <a:ea typeface="Jua" panose="020B0600000101010101" charset="-127"/>
            </a:endParaRPr>
          </a:p>
        </p:txBody>
      </p:sp>
      <p:sp>
        <p:nvSpPr>
          <p:cNvPr id="14" name="Google Shape;95;p17"/>
          <p:cNvSpPr/>
          <p:nvPr/>
        </p:nvSpPr>
        <p:spPr>
          <a:xfrm>
            <a:off x="4763559" y="456597"/>
            <a:ext cx="4282555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" sz="3200" b="1" i="1" dirty="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FOUR B</a:t>
            </a:r>
            <a:endParaRPr lang="en-US" altLang="ko-KR" sz="3200" b="1" i="1" dirty="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17"/>
          <p:cNvSpPr/>
          <p:nvPr/>
        </p:nvSpPr>
        <p:spPr>
          <a:xfrm>
            <a:off x="129218" y="597877"/>
            <a:ext cx="8948839" cy="4356587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95;p17"/>
          <p:cNvSpPr/>
          <p:nvPr/>
        </p:nvSpPr>
        <p:spPr>
          <a:xfrm>
            <a:off x="166352" y="46687"/>
            <a:ext cx="4282555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i="1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개인카페</a:t>
            </a:r>
            <a:r>
              <a:rPr lang="ko-KR" alt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 트렌드 분석</a:t>
            </a:r>
            <a:endParaRPr sz="2800" i="1" dirty="0">
              <a:solidFill>
                <a:schemeClr val="tx1">
                  <a:lumMod val="60000"/>
                  <a:lumOff val="40000"/>
                </a:schemeClr>
              </a:solidFill>
              <a:latin typeface="Jua" panose="020B0600000101010101" charset="-127"/>
              <a:ea typeface="Jua" panose="020B0600000101010101" charset="-127"/>
              <a:cs typeface="Montserrat SemiBold"/>
              <a:sym typeface="Montserrat SemiBold"/>
            </a:endParaRPr>
          </a:p>
        </p:txBody>
      </p:sp>
      <p:pic>
        <p:nvPicPr>
          <p:cNvPr id="9" name="Google Shape;87;p16"/>
          <p:cNvPicPr preferRelativeResize="0"/>
          <p:nvPr/>
        </p:nvPicPr>
        <p:blipFill rotWithShape="1">
          <a:blip r:embed="rId3">
            <a:alphaModFix/>
          </a:blip>
          <a:srcRect l="34738" r="6120"/>
          <a:stretch/>
        </p:blipFill>
        <p:spPr>
          <a:xfrm>
            <a:off x="295809" y="663819"/>
            <a:ext cx="3974458" cy="317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6;p16"/>
          <p:cNvPicPr preferRelativeResize="0"/>
          <p:nvPr/>
        </p:nvPicPr>
        <p:blipFill rotWithShape="1">
          <a:blip r:embed="rId4">
            <a:alphaModFix/>
          </a:blip>
          <a:srcRect l="16604"/>
          <a:stretch/>
        </p:blipFill>
        <p:spPr>
          <a:xfrm>
            <a:off x="4501703" y="2218645"/>
            <a:ext cx="4271460" cy="2568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5;p16"/>
          <p:cNvSpPr txBox="1"/>
          <p:nvPr/>
        </p:nvSpPr>
        <p:spPr>
          <a:xfrm>
            <a:off x="4331033" y="1050356"/>
            <a:ext cx="46128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b="1" i="1" dirty="0" smtClean="0">
              <a:latin typeface="Jua" panose="020B0600000101010101" charset="-127"/>
              <a:ea typeface="Jua" panose="020B0600000101010101" charset="-127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여러가지 </a:t>
            </a:r>
            <a:r>
              <a:rPr lang="ko" sz="1500" b="1" i="1" dirty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원두 로스팅 및 커피에 대한 전문성, 커피 추출 커피 로스팅 후 </a:t>
            </a:r>
            <a:r>
              <a:rPr lang="ko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전지역에 </a:t>
            </a:r>
            <a:r>
              <a:rPr lang="ko" sz="1500" b="1" i="1" dirty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판매, </a:t>
            </a:r>
            <a:r>
              <a:rPr lang="ko" sz="1500" b="1" i="1" dirty="0" smtClean="0">
                <a:latin typeface="Jua" panose="020B0600000101010101" charset="-127"/>
                <a:ea typeface="Jua" panose="020B0600000101010101" charset="-127"/>
                <a:cs typeface="Montserrat"/>
                <a:sym typeface="Montserrat"/>
              </a:rPr>
              <a:t>대중성</a:t>
            </a:r>
            <a:endParaRPr lang="en-US" altLang="ko" sz="1500" b="1" i="1" dirty="0" smtClean="0">
              <a:latin typeface="Jua" panose="020B0600000101010101" charset="-127"/>
              <a:ea typeface="Jua" panose="020B0600000101010101" charset="-127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165" y="4343400"/>
            <a:ext cx="3024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Jua" panose="020B0600000101010101" charset="-127"/>
                <a:ea typeface="Jua" panose="020B0600000101010101" charset="-127"/>
              </a:rPr>
              <a:t>키워드</a:t>
            </a:r>
            <a:r>
              <a:rPr lang="en-US" altLang="ko-KR" dirty="0" smtClean="0">
                <a:latin typeface="Jua" panose="020B0600000101010101" charset="-127"/>
                <a:ea typeface="Jua" panose="020B0600000101010101" charset="-127"/>
              </a:rPr>
              <a:t>:</a:t>
            </a:r>
            <a:r>
              <a:rPr lang="ko-KR" altLang="en-US" dirty="0" smtClean="0">
                <a:latin typeface="Jua" panose="020B0600000101010101" charset="-127"/>
                <a:ea typeface="Jua" panose="020B0600000101010101" charset="-127"/>
              </a:rPr>
              <a:t>원두</a:t>
            </a:r>
            <a:r>
              <a:rPr lang="en-US" altLang="ko-KR" dirty="0" smtClean="0">
                <a:latin typeface="Jua" panose="020B0600000101010101" charset="-127"/>
                <a:ea typeface="Jua" panose="020B0600000101010101" charset="-127"/>
              </a:rPr>
              <a:t>,</a:t>
            </a:r>
            <a:r>
              <a:rPr lang="ko-KR" altLang="en-US" dirty="0" err="1" smtClean="0">
                <a:latin typeface="Jua" panose="020B0600000101010101" charset="-127"/>
                <a:ea typeface="Jua" panose="020B0600000101010101" charset="-127"/>
              </a:rPr>
              <a:t>로스팅</a:t>
            </a:r>
            <a:r>
              <a:rPr lang="en-US" altLang="ko-KR" dirty="0" smtClean="0">
                <a:latin typeface="Jua" panose="020B0600000101010101" charset="-127"/>
                <a:ea typeface="Jua" panose="020B0600000101010101" charset="-127"/>
              </a:rPr>
              <a:t>,</a:t>
            </a:r>
            <a:r>
              <a:rPr lang="ko-KR" altLang="en-US" dirty="0" smtClean="0">
                <a:latin typeface="Jua" panose="020B0600000101010101" charset="-127"/>
                <a:ea typeface="Jua" panose="020B0600000101010101" charset="-127"/>
              </a:rPr>
              <a:t>전문성</a:t>
            </a:r>
            <a:r>
              <a:rPr lang="en-US" altLang="ko-KR" dirty="0" smtClean="0">
                <a:latin typeface="Jua" panose="020B0600000101010101" charset="-127"/>
                <a:ea typeface="Jua" panose="020B0600000101010101" charset="-127"/>
              </a:rPr>
              <a:t>,</a:t>
            </a:r>
            <a:r>
              <a:rPr lang="ko-KR" altLang="en-US" dirty="0" smtClean="0">
                <a:latin typeface="Jua" panose="020B0600000101010101" charset="-127"/>
                <a:ea typeface="Jua" panose="020B0600000101010101" charset="-127"/>
              </a:rPr>
              <a:t>판매</a:t>
            </a:r>
            <a:r>
              <a:rPr lang="en-US" altLang="ko-KR" dirty="0" smtClean="0">
                <a:latin typeface="Jua" panose="020B0600000101010101" charset="-127"/>
                <a:ea typeface="Jua" panose="020B0600000101010101" charset="-127"/>
              </a:rPr>
              <a:t>,</a:t>
            </a:r>
            <a:r>
              <a:rPr lang="ko-KR" altLang="en-US" dirty="0" smtClean="0">
                <a:latin typeface="Jua" panose="020B0600000101010101" charset="-127"/>
                <a:ea typeface="Jua" panose="020B0600000101010101" charset="-127"/>
              </a:rPr>
              <a:t>대중성</a:t>
            </a:r>
            <a:endParaRPr lang="ko-KR" altLang="en-US" dirty="0">
              <a:latin typeface="Jua" panose="020B0600000101010101" charset="-127"/>
              <a:ea typeface="Jua" panose="020B0600000101010101" charset="-127"/>
            </a:endParaRPr>
          </a:p>
        </p:txBody>
      </p:sp>
      <p:sp>
        <p:nvSpPr>
          <p:cNvPr id="15" name="Google Shape;95;p17"/>
          <p:cNvSpPr/>
          <p:nvPr/>
        </p:nvSpPr>
        <p:spPr>
          <a:xfrm>
            <a:off x="4728390" y="540124"/>
            <a:ext cx="4282555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" sz="3200" b="1" dirty="0">
                <a:latin typeface="Impact"/>
                <a:ea typeface="Impact"/>
                <a:cs typeface="Impact"/>
                <a:sym typeface="Impact"/>
              </a:rPr>
              <a:t>TERAROSA</a:t>
            </a:r>
            <a:endParaRPr lang="en-US" altLang="ko-KR" sz="3200" b="1" dirty="0"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05264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17"/>
          <p:cNvSpPr/>
          <p:nvPr/>
        </p:nvSpPr>
        <p:spPr>
          <a:xfrm>
            <a:off x="129218" y="509783"/>
            <a:ext cx="8948839" cy="4444681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5;p17"/>
          <p:cNvSpPr/>
          <p:nvPr/>
        </p:nvSpPr>
        <p:spPr>
          <a:xfrm>
            <a:off x="179541" y="51083"/>
            <a:ext cx="4300140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사용자 분석</a:t>
            </a:r>
            <a:r>
              <a:rPr lang="en-US" altLang="ko-KR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(</a:t>
            </a:r>
            <a:r>
              <a:rPr lang="ko-KR" alt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페르소나</a:t>
            </a:r>
            <a:r>
              <a:rPr lang="en-US" altLang="ko-KR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Jua" panose="020B0600000101010101" charset="-127"/>
                <a:ea typeface="Jua" panose="020B0600000101010101" charset="-127"/>
                <a:cs typeface="Montserrat SemiBold"/>
                <a:sym typeface="Montserrat SemiBold"/>
              </a:rPr>
              <a:t>)</a:t>
            </a:r>
            <a:endParaRPr sz="2800" i="1" dirty="0">
              <a:solidFill>
                <a:schemeClr val="tx1">
                  <a:lumMod val="60000"/>
                  <a:lumOff val="40000"/>
                </a:schemeClr>
              </a:solidFill>
              <a:latin typeface="Jua" panose="020B0600000101010101" charset="-127"/>
              <a:ea typeface="Jua" panose="020B0600000101010101" charset="-127"/>
              <a:cs typeface="Montserrat SemiBold"/>
              <a:sym typeface="Montserrat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3" y="1056676"/>
            <a:ext cx="4296839" cy="3790509"/>
          </a:xfrm>
          <a:prstGeom prst="rect">
            <a:avLst/>
          </a:prstGeom>
        </p:spPr>
      </p:pic>
      <p:sp>
        <p:nvSpPr>
          <p:cNvPr id="7" name="Google Shape;82;p16"/>
          <p:cNvSpPr txBox="1">
            <a:spLocks noGrp="1"/>
          </p:cNvSpPr>
          <p:nvPr>
            <p:ph type="body" idx="1"/>
          </p:nvPr>
        </p:nvSpPr>
        <p:spPr>
          <a:xfrm>
            <a:off x="4756287" y="1056677"/>
            <a:ext cx="4260300" cy="379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성명:그린티</a:t>
            </a:r>
            <a:endParaRPr dirty="0">
              <a:solidFill>
                <a:schemeClr val="bg2">
                  <a:lumMod val="75000"/>
                </a:schemeClr>
              </a:solidFill>
              <a:latin typeface="Jua" panose="020B0600000101010101" charset="-127"/>
              <a:ea typeface="Jua" panose="020B0600000101010101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성별:여자</a:t>
            </a:r>
            <a:endParaRPr dirty="0">
              <a:solidFill>
                <a:schemeClr val="bg2">
                  <a:lumMod val="75000"/>
                </a:schemeClr>
              </a:solidFill>
              <a:latin typeface="Jua" panose="020B0600000101010101" charset="-127"/>
              <a:ea typeface="Jua" panose="020B0600000101010101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나이:22</a:t>
            </a:r>
            <a:endParaRPr dirty="0">
              <a:solidFill>
                <a:schemeClr val="bg2">
                  <a:lumMod val="75000"/>
                </a:schemeClr>
              </a:solidFill>
              <a:latin typeface="Jua" panose="020B0600000101010101" charset="-127"/>
              <a:ea typeface="Jua" panose="020B0600000101010101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지역:서울</a:t>
            </a:r>
            <a:endParaRPr dirty="0">
              <a:solidFill>
                <a:schemeClr val="bg2">
                  <a:lumMod val="75000"/>
                </a:schemeClr>
              </a:solidFill>
              <a:latin typeface="Jua" panose="020B0600000101010101" charset="-127"/>
              <a:ea typeface="Jua" panose="020B0600000101010101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학력:시각디자인과 재학중</a:t>
            </a:r>
            <a:endParaRPr dirty="0">
              <a:solidFill>
                <a:schemeClr val="bg2">
                  <a:lumMod val="75000"/>
                </a:schemeClr>
              </a:solidFill>
              <a:latin typeface="Jua" panose="020B0600000101010101" charset="-127"/>
              <a:ea typeface="Jua" panose="020B0600000101010101" charset="-127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내용</a:t>
            </a:r>
            <a:r>
              <a:rPr lang="ko" dirty="0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:</a:t>
            </a:r>
            <a:r>
              <a:rPr lang="en-US" altLang="ko" dirty="0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서울에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올라와 자취하면서 열심히 대학을 다니고 있는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22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세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그린티입니다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.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 여름이 다가오면서 카페를 들려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커피 또는 </a:t>
            </a:r>
            <a:r>
              <a:rPr lang="ko-KR" altLang="en-US" dirty="0" err="1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베이글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꼭 먹거나 포장을 자주 합니다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요즘에 코로나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거리두기가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 점점 단계가 높아지면서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카페이용이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 어렵다는 점이 너무 아쉬워요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조금 더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카페실내의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 청결이나 친화적인 카페를 더 찾아다니는 취미가 생겼어요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.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그래서 </a:t>
            </a:r>
            <a:r>
              <a:rPr lang="ko-KR" altLang="en-US" dirty="0" err="1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인스타그램이나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 페이스북을 이용해 찾아가고 후기도 올리고 공유를 해요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latin typeface="Jua" panose="020B0600000101010101" charset="-127"/>
                <a:ea typeface="Jua" panose="020B0600000101010101" charset="-127"/>
              </a:rPr>
              <a:t>.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Jua" panose="020B0600000101010101" charset="-127"/>
              <a:ea typeface="Jua" panose="020B0600000101010101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bg2">
                  <a:lumMod val="75000"/>
                </a:schemeClr>
              </a:solidFill>
              <a:latin typeface="Jua" panose="020B0600000101010101" charset="-127"/>
              <a:ea typeface="Jua" panose="020B0600000101010101" charset="-127"/>
            </a:endParaRPr>
          </a:p>
        </p:txBody>
      </p:sp>
      <p:sp>
        <p:nvSpPr>
          <p:cNvPr id="8" name="Google Shape;95;p17"/>
          <p:cNvSpPr/>
          <p:nvPr/>
        </p:nvSpPr>
        <p:spPr>
          <a:xfrm>
            <a:off x="6932735" y="330948"/>
            <a:ext cx="2106107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20B0600000101010101" charset="0"/>
                <a:ea typeface="Impact"/>
                <a:cs typeface="Impact"/>
                <a:sym typeface="Impact"/>
              </a:rPr>
              <a:t>Persona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  <a:latin typeface="Montserrat" panose="020B0600000101010101" charset="0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0600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767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Jua" panose="020B0600000101010101" charset="-127"/>
                <a:ea typeface="Jua" panose="020B0600000101010101" charset="-127"/>
              </a:rPr>
              <a:t>비주얼 무드보드</a:t>
            </a:r>
            <a:endParaRPr dirty="0">
              <a:latin typeface="Jua" panose="020B0600000101010101" charset="-127"/>
              <a:ea typeface="Jua" panose="020B0600000101010101" charset="-127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265550" y="888475"/>
            <a:ext cx="5635500" cy="3996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3289574" y="840400"/>
            <a:ext cx="2538300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i="1" dirty="0">
                <a:solidFill>
                  <a:srgbClr val="93C4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IMAGES</a:t>
            </a:r>
            <a:endParaRPr sz="1700" i="1" dirty="0">
              <a:solidFill>
                <a:srgbClr val="93C47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00" y="1069650"/>
            <a:ext cx="2538299" cy="155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25" y="2915875"/>
            <a:ext cx="2314600" cy="16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6094800" y="888475"/>
            <a:ext cx="2998200" cy="3996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575" y="1589477"/>
            <a:ext cx="1861975" cy="3040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7455175" y="802825"/>
            <a:ext cx="1588500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i="1" dirty="0">
                <a:solidFill>
                  <a:srgbClr val="93C4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COLORS</a:t>
            </a:r>
            <a:endParaRPr sz="1700" i="1" dirty="0">
              <a:solidFill>
                <a:srgbClr val="93C47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6159300" y="1443075"/>
            <a:ext cx="2837700" cy="33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6385975" y="1564000"/>
            <a:ext cx="633600" cy="626100"/>
          </a:xfrm>
          <a:prstGeom prst="ellipse">
            <a:avLst/>
          </a:prstGeom>
          <a:solidFill>
            <a:srgbClr val="A653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6385975" y="4049425"/>
            <a:ext cx="633600" cy="626100"/>
          </a:xfrm>
          <a:prstGeom prst="ellipse">
            <a:avLst/>
          </a:prstGeom>
          <a:solidFill>
            <a:srgbClr val="D988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6385975" y="2392475"/>
            <a:ext cx="633600" cy="626100"/>
          </a:xfrm>
          <a:prstGeom prst="ellipse">
            <a:avLst/>
          </a:prstGeom>
          <a:solidFill>
            <a:srgbClr val="618C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385975" y="3220950"/>
            <a:ext cx="633600" cy="626100"/>
          </a:xfrm>
          <a:prstGeom prst="ellipse">
            <a:avLst/>
          </a:prstGeom>
          <a:solidFill>
            <a:srgbClr val="BFAC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7352475" y="1648300"/>
            <a:ext cx="127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ontserrat"/>
                <a:ea typeface="Montserrat"/>
                <a:cs typeface="Montserrat"/>
                <a:sym typeface="Montserrat"/>
              </a:rPr>
              <a:t>#A6535A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352475" y="2500375"/>
            <a:ext cx="127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ontserrat"/>
                <a:ea typeface="Montserrat"/>
                <a:cs typeface="Montserrat"/>
                <a:sym typeface="Montserrat"/>
              </a:rPr>
              <a:t>#618C03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352475" y="3326250"/>
            <a:ext cx="127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ontserrat"/>
                <a:ea typeface="Montserrat"/>
                <a:cs typeface="Montserrat"/>
                <a:sym typeface="Montserrat"/>
              </a:rPr>
              <a:t>#BFAC95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7352475" y="4154725"/>
            <a:ext cx="127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ontserrat"/>
                <a:ea typeface="Montserrat"/>
                <a:cs typeface="Montserrat"/>
                <a:sym typeface="Montserrat"/>
              </a:rPr>
              <a:t>#D98859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1767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Jua" panose="020B0600000101010101" charset="-127"/>
                <a:ea typeface="Jua" panose="020B0600000101010101" charset="-127"/>
              </a:rPr>
              <a:t>비주얼 무드보드</a:t>
            </a:r>
            <a:endParaRPr dirty="0">
              <a:latin typeface="Jua" panose="020B0600000101010101" charset="-127"/>
              <a:ea typeface="Jua" panose="020B0600000101010101" charset="-127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265550" y="888475"/>
            <a:ext cx="5635500" cy="3996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289574" y="840400"/>
            <a:ext cx="2538300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i="1">
                <a:solidFill>
                  <a:srgbClr val="93C4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KEYWORDS</a:t>
            </a:r>
            <a:endParaRPr sz="1700" i="1">
              <a:solidFill>
                <a:srgbClr val="93C47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6094800" y="888475"/>
            <a:ext cx="2998200" cy="3996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7455175" y="840400"/>
            <a:ext cx="1588500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i="1">
                <a:solidFill>
                  <a:srgbClr val="93C4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ICONS</a:t>
            </a:r>
            <a:endParaRPr sz="1700" i="1">
              <a:solidFill>
                <a:srgbClr val="93C47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6159300" y="1443075"/>
            <a:ext cx="2837700" cy="33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362000" y="1443075"/>
            <a:ext cx="5466000" cy="33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6" name="Google Shape;116;p18"/>
          <p:cNvSpPr/>
          <p:nvPr/>
        </p:nvSpPr>
        <p:spPr>
          <a:xfrm rot="-1239163">
            <a:off x="1164378" y="1774609"/>
            <a:ext cx="894804" cy="4155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>
                <a:solidFill>
                  <a:srgbClr val="980000"/>
                </a:solidFill>
                <a:latin typeface="Gaegu"/>
                <a:ea typeface="Gaegu"/>
                <a:cs typeface="Gaegu"/>
                <a:sym typeface="Gaegu"/>
              </a:rPr>
              <a:t>카페</a:t>
            </a:r>
            <a:endParaRPr sz="3400" b="1">
              <a:solidFill>
                <a:srgbClr val="98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17" name="Google Shape;117;p18"/>
          <p:cNvSpPr/>
          <p:nvPr/>
        </p:nvSpPr>
        <p:spPr>
          <a:xfrm rot="-1059806">
            <a:off x="4613914" y="2500351"/>
            <a:ext cx="894784" cy="4155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err="1" smtClean="0">
                <a:solidFill>
                  <a:srgbClr val="FF0000"/>
                </a:solidFill>
                <a:latin typeface="Gugi"/>
                <a:ea typeface="Gugi"/>
                <a:cs typeface="Gugi"/>
                <a:sym typeface="Gugi"/>
              </a:rPr>
              <a:t>베이글</a:t>
            </a:r>
            <a:endParaRPr sz="3500" dirty="0">
              <a:solidFill>
                <a:srgbClr val="FF0000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118" name="Google Shape;118;p18"/>
          <p:cNvSpPr/>
          <p:nvPr/>
        </p:nvSpPr>
        <p:spPr>
          <a:xfrm rot="-1319597">
            <a:off x="825581" y="2950028"/>
            <a:ext cx="998137" cy="5034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 smtClean="0">
                <a:solidFill>
                  <a:srgbClr val="434343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전문성</a:t>
            </a:r>
            <a:endParaRPr sz="2500" dirty="0">
              <a:solidFill>
                <a:srgbClr val="434343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19" name="Google Shape;119;p18"/>
          <p:cNvSpPr/>
          <p:nvPr/>
        </p:nvSpPr>
        <p:spPr>
          <a:xfrm rot="1075106">
            <a:off x="1926110" y="1728554"/>
            <a:ext cx="2283668" cy="27152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800" dirty="0" err="1" smtClean="0">
                <a:solidFill>
                  <a:srgbClr val="F1C23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개인카페</a:t>
            </a:r>
            <a:endParaRPr sz="3800" dirty="0">
              <a:solidFill>
                <a:srgbClr val="F1C23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0" name="Google Shape;120;p18"/>
          <p:cNvSpPr/>
          <p:nvPr/>
        </p:nvSpPr>
        <p:spPr>
          <a:xfrm rot="2043409">
            <a:off x="4091867" y="3804400"/>
            <a:ext cx="1273895" cy="4152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Black Han Sans"/>
                <a:ea typeface="Black Han Sans"/>
                <a:cs typeface="Black Han Sans"/>
                <a:sym typeface="Black Han Sans"/>
              </a:rPr>
              <a:t>테이크아웃</a:t>
            </a:r>
            <a:endParaRPr sz="2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1" name="Google Shape;121;p18"/>
          <p:cNvSpPr/>
          <p:nvPr/>
        </p:nvSpPr>
        <p:spPr>
          <a:xfrm rot="1080222">
            <a:off x="3331855" y="1856815"/>
            <a:ext cx="894918" cy="415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38761D"/>
                </a:solidFill>
                <a:latin typeface="Black And White Picture"/>
                <a:ea typeface="Black And White Picture"/>
                <a:cs typeface="Black And White Picture"/>
                <a:sym typeface="Black And White Picture"/>
              </a:rPr>
              <a:t>식물</a:t>
            </a:r>
            <a:endParaRPr sz="2300">
              <a:solidFill>
                <a:srgbClr val="38761D"/>
              </a:solidFill>
              <a:latin typeface="Black And White Picture"/>
              <a:ea typeface="Black And White Picture"/>
              <a:cs typeface="Black And White Picture"/>
              <a:sym typeface="Black And White Picture"/>
            </a:endParaRPr>
          </a:p>
        </p:txBody>
      </p:sp>
      <p:sp>
        <p:nvSpPr>
          <p:cNvPr id="122" name="Google Shape;122;p18"/>
          <p:cNvSpPr/>
          <p:nvPr/>
        </p:nvSpPr>
        <p:spPr>
          <a:xfrm rot="-1418326">
            <a:off x="1681330" y="3482747"/>
            <a:ext cx="1466447" cy="10586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 dirty="0" smtClean="0">
                <a:solidFill>
                  <a:srgbClr val="3C78D8"/>
                </a:solidFill>
                <a:latin typeface="East Sea Dokdo"/>
                <a:ea typeface="East Sea Dokdo"/>
                <a:cs typeface="East Sea Dokdo"/>
                <a:sym typeface="East Sea Dokdo"/>
              </a:rPr>
              <a:t>SNS</a:t>
            </a:r>
            <a:endParaRPr sz="4900" b="1" dirty="0">
              <a:solidFill>
                <a:srgbClr val="3C78D8"/>
              </a:solidFill>
              <a:latin typeface="East Sea Dokdo"/>
              <a:ea typeface="East Sea Dokdo"/>
              <a:cs typeface="East Sea Dokdo"/>
              <a:sym typeface="East Sea Dokd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75" y="1630161"/>
            <a:ext cx="744235" cy="7442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49" y="2855228"/>
            <a:ext cx="628086" cy="628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22" y="3938039"/>
            <a:ext cx="655941" cy="6559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56" y="1728685"/>
            <a:ext cx="770224" cy="7702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38" y="3938039"/>
            <a:ext cx="615461" cy="615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82" y="2766742"/>
            <a:ext cx="716572" cy="716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1767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Jua" panose="020B0600000101010101" charset="-127"/>
                <a:ea typeface="Jua" panose="020B0600000101010101" charset="-127"/>
              </a:rPr>
              <a:t>비주얼 무드보드</a:t>
            </a:r>
            <a:endParaRPr dirty="0">
              <a:latin typeface="Jua" panose="020B0600000101010101" charset="-127"/>
              <a:ea typeface="Jua" panose="020B0600000101010101" charset="-127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265550" y="888475"/>
            <a:ext cx="8731450" cy="3996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7732833" y="712200"/>
            <a:ext cx="1214631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rgbClr val="93C4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</a:t>
            </a:r>
            <a:r>
              <a:rPr lang="en-US" sz="1700" i="1" dirty="0" smtClean="0">
                <a:solidFill>
                  <a:srgbClr val="93C4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ONT</a:t>
            </a:r>
            <a:endParaRPr sz="1700" i="1" dirty="0">
              <a:solidFill>
                <a:srgbClr val="93C47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361999" y="1960685"/>
            <a:ext cx="1871247" cy="2876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 err="1"/>
              <a:t>몬세라트</a:t>
            </a:r>
            <a:r>
              <a:rPr lang="ko-KR" altLang="en-US" dirty="0"/>
              <a:t> 씬</a:t>
            </a:r>
            <a:endParaRPr lang="ko-KR" altLang="en-US" dirty="0"/>
          </a:p>
          <a:p>
            <a:r>
              <a:rPr lang="ko-KR" altLang="en-US" dirty="0" err="1"/>
              <a:t>몬세라트</a:t>
            </a:r>
            <a:r>
              <a:rPr lang="ko-KR" altLang="en-US" dirty="0"/>
              <a:t> 라이트</a:t>
            </a:r>
            <a:endParaRPr lang="ko-KR" altLang="en-US" dirty="0"/>
          </a:p>
          <a:p>
            <a:r>
              <a:rPr lang="ko-KR" altLang="en-US" dirty="0" err="1"/>
              <a:t>몬세라트</a:t>
            </a:r>
            <a:r>
              <a:rPr lang="ko-KR" altLang="en-US" dirty="0"/>
              <a:t> 레귤러</a:t>
            </a:r>
            <a:endParaRPr lang="ko-KR" altLang="en-US" dirty="0"/>
          </a:p>
          <a:p>
            <a:r>
              <a:rPr lang="ko-KR" altLang="en-US" b="1" dirty="0" err="1"/>
              <a:t>몬세라트</a:t>
            </a:r>
            <a:r>
              <a:rPr lang="ko-KR" altLang="en-US" b="1" dirty="0"/>
              <a:t> </a:t>
            </a:r>
            <a:r>
              <a:rPr lang="ko-KR" altLang="en-US" b="1" dirty="0" err="1"/>
              <a:t>미디움</a:t>
            </a:r>
            <a:endParaRPr lang="ko-KR" altLang="en-US" dirty="0"/>
          </a:p>
          <a:p>
            <a:r>
              <a:rPr lang="ko-KR" altLang="en-US" b="1" dirty="0" err="1"/>
              <a:t>몬세라트</a:t>
            </a:r>
            <a:r>
              <a:rPr lang="ko-KR" altLang="en-US" b="1" dirty="0"/>
              <a:t> 볼드</a:t>
            </a:r>
            <a:endParaRPr lang="ko-KR" altLang="en-US" dirty="0"/>
          </a:p>
          <a:p>
            <a:r>
              <a:rPr lang="ko-KR" altLang="en-US" b="1" dirty="0" err="1"/>
              <a:t>몬세라트</a:t>
            </a:r>
            <a:r>
              <a:rPr lang="ko-KR" altLang="en-US" b="1" dirty="0"/>
              <a:t> 블랙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2" name="Google Shape;115;p18"/>
          <p:cNvSpPr/>
          <p:nvPr/>
        </p:nvSpPr>
        <p:spPr>
          <a:xfrm>
            <a:off x="2329695" y="1960685"/>
            <a:ext cx="1899089" cy="2876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dirty="0" smtClean="0"/>
          </a:p>
          <a:p>
            <a:r>
              <a:rPr lang="en-US" altLang="ko-KR" dirty="0" err="1" smtClean="0"/>
              <a:t>montserrat</a:t>
            </a:r>
            <a:r>
              <a:rPr lang="en-US" altLang="ko-KR" dirty="0" smtClean="0"/>
              <a:t> </a:t>
            </a:r>
            <a:r>
              <a:rPr lang="en-US" altLang="ko-KR" dirty="0"/>
              <a:t>thin</a:t>
            </a:r>
            <a:endParaRPr lang="en-US" altLang="ko-KR" dirty="0"/>
          </a:p>
          <a:p>
            <a:r>
              <a:rPr lang="en-US" altLang="ko-KR" dirty="0" err="1"/>
              <a:t>montserrat</a:t>
            </a:r>
            <a:r>
              <a:rPr lang="en-US" altLang="ko-KR" dirty="0"/>
              <a:t> Light</a:t>
            </a:r>
            <a:endParaRPr lang="en-US" altLang="ko-KR" dirty="0"/>
          </a:p>
          <a:p>
            <a:r>
              <a:rPr lang="en-US" altLang="ko-KR" dirty="0" err="1"/>
              <a:t>montserrat</a:t>
            </a:r>
            <a:r>
              <a:rPr lang="en-US" altLang="ko-KR" dirty="0"/>
              <a:t> Regular</a:t>
            </a:r>
            <a:endParaRPr lang="en-US" altLang="ko-KR" dirty="0"/>
          </a:p>
          <a:p>
            <a:r>
              <a:rPr lang="en-US" altLang="ko-KR" b="1" dirty="0" err="1"/>
              <a:t>montserrat</a:t>
            </a:r>
            <a:r>
              <a:rPr lang="en-US" altLang="ko-KR" b="1" dirty="0"/>
              <a:t> Medium</a:t>
            </a:r>
            <a:endParaRPr lang="en-US" altLang="ko-KR" dirty="0"/>
          </a:p>
          <a:p>
            <a:r>
              <a:rPr lang="en-US" altLang="ko-KR" b="1" dirty="0" err="1"/>
              <a:t>montserrat</a:t>
            </a:r>
            <a:r>
              <a:rPr lang="en-US" altLang="ko-KR" b="1" dirty="0"/>
              <a:t> Bold</a:t>
            </a:r>
            <a:endParaRPr lang="en-US" altLang="ko-KR" dirty="0"/>
          </a:p>
          <a:p>
            <a:r>
              <a:rPr lang="en-US" altLang="ko-KR" b="1" dirty="0" err="1"/>
              <a:t>montserrat</a:t>
            </a:r>
            <a:r>
              <a:rPr lang="en-US" altLang="ko-KR" b="1" dirty="0"/>
              <a:t> Black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3" name="Google Shape;111;p18"/>
          <p:cNvSpPr/>
          <p:nvPr/>
        </p:nvSpPr>
        <p:spPr>
          <a:xfrm>
            <a:off x="1583814" y="1413848"/>
            <a:ext cx="1491762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 smtClean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Montserrat</a:t>
            </a:r>
            <a:endParaRPr sz="1700" i="1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" name="Google Shape;111;p18"/>
          <p:cNvSpPr/>
          <p:nvPr/>
        </p:nvSpPr>
        <p:spPr>
          <a:xfrm>
            <a:off x="6041514" y="1416144"/>
            <a:ext cx="1491762" cy="45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A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rial</a:t>
            </a:r>
            <a:endParaRPr sz="2000" dirty="0">
              <a:solidFill>
                <a:schemeClr val="accent1"/>
              </a:solidFill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  <p:sp>
        <p:nvSpPr>
          <p:cNvPr id="25" name="Google Shape;115;p18"/>
          <p:cNvSpPr/>
          <p:nvPr/>
        </p:nvSpPr>
        <p:spPr>
          <a:xfrm>
            <a:off x="4791857" y="1958198"/>
            <a:ext cx="1871247" cy="2876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 err="1"/>
              <a:t>에어리얼</a:t>
            </a:r>
            <a:r>
              <a:rPr lang="ko-KR" altLang="en-US" dirty="0"/>
              <a:t> 씬</a:t>
            </a:r>
            <a:endParaRPr lang="ko-KR" altLang="en-US" dirty="0"/>
          </a:p>
          <a:p>
            <a:r>
              <a:rPr lang="ko-KR" altLang="en-US" dirty="0" err="1"/>
              <a:t>에어리얼</a:t>
            </a:r>
            <a:r>
              <a:rPr lang="ko-KR" altLang="en-US" dirty="0"/>
              <a:t> 라이트</a:t>
            </a:r>
            <a:endParaRPr lang="ko-KR" altLang="en-US" dirty="0"/>
          </a:p>
          <a:p>
            <a:r>
              <a:rPr lang="ko-KR" altLang="en-US" dirty="0" err="1"/>
              <a:t>에어리얼</a:t>
            </a:r>
            <a:r>
              <a:rPr lang="ko-KR" altLang="en-US" dirty="0"/>
              <a:t> </a:t>
            </a:r>
            <a:r>
              <a:rPr lang="ko-KR" altLang="en-US" dirty="0" err="1"/>
              <a:t>미디움</a:t>
            </a:r>
            <a:endParaRPr lang="ko-KR" altLang="en-US" dirty="0"/>
          </a:p>
          <a:p>
            <a:r>
              <a:rPr lang="ko-KR" altLang="en-US" b="1" dirty="0" err="1"/>
              <a:t>에어리얼</a:t>
            </a:r>
            <a:r>
              <a:rPr lang="ko-KR" altLang="en-US" b="1" dirty="0"/>
              <a:t> 볼드</a:t>
            </a:r>
            <a:endParaRPr lang="ko-KR" altLang="en-US" dirty="0"/>
          </a:p>
          <a:p>
            <a:r>
              <a:rPr lang="ko-KR" altLang="en-US" b="1" dirty="0" err="1"/>
              <a:t>에어리얼</a:t>
            </a:r>
            <a:r>
              <a:rPr lang="ko-KR" altLang="en-US" b="1" dirty="0"/>
              <a:t> 블랙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6" name="Google Shape;115;p18"/>
          <p:cNvSpPr/>
          <p:nvPr/>
        </p:nvSpPr>
        <p:spPr>
          <a:xfrm>
            <a:off x="6787395" y="1958198"/>
            <a:ext cx="1871247" cy="2876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 err="1"/>
              <a:t>arial</a:t>
            </a:r>
            <a:r>
              <a:rPr lang="en-US" altLang="ko-KR" dirty="0"/>
              <a:t> thin</a:t>
            </a:r>
            <a:endParaRPr lang="en-US" altLang="ko-KR" dirty="0"/>
          </a:p>
          <a:p>
            <a:r>
              <a:rPr lang="en-US" altLang="ko-KR" dirty="0" err="1"/>
              <a:t>arial</a:t>
            </a:r>
            <a:r>
              <a:rPr lang="en-US" altLang="ko-KR" dirty="0"/>
              <a:t> Light</a:t>
            </a:r>
            <a:endParaRPr lang="en-US" altLang="ko-KR" dirty="0"/>
          </a:p>
          <a:p>
            <a:r>
              <a:rPr lang="en-US" altLang="ko-KR" b="1" dirty="0" err="1"/>
              <a:t>arial</a:t>
            </a:r>
            <a:r>
              <a:rPr lang="en-US" altLang="ko-KR" b="1" dirty="0"/>
              <a:t> Medium</a:t>
            </a:r>
            <a:endParaRPr lang="en-US" altLang="ko-KR" dirty="0"/>
          </a:p>
          <a:p>
            <a:r>
              <a:rPr lang="en-US" altLang="ko-KR" b="1" dirty="0" err="1"/>
              <a:t>arialt</a:t>
            </a:r>
            <a:r>
              <a:rPr lang="en-US" altLang="ko-KR" b="1" dirty="0"/>
              <a:t> Bold</a:t>
            </a:r>
            <a:endParaRPr lang="en-US" altLang="ko-KR" dirty="0"/>
          </a:p>
          <a:p>
            <a:r>
              <a:rPr lang="en-US" altLang="ko-KR" b="1" dirty="0" err="1"/>
              <a:t>arial</a:t>
            </a:r>
            <a:r>
              <a:rPr lang="en-US" altLang="ko-KR" b="1" dirty="0"/>
              <a:t> Black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dirty="0">
              <a:latin typeface="Gulim"/>
              <a:ea typeface="Gulim"/>
              <a:cs typeface="Gulim"/>
              <a:sym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1922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254</Words>
  <Application>Microsoft Office PowerPoint</Application>
  <PresentationFormat>화면 슬라이드 쇼(16:9)</PresentationFormat>
  <Paragraphs>76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4" baseType="lpstr">
      <vt:lpstr>Montserrat Light</vt:lpstr>
      <vt:lpstr>Gulim</vt:lpstr>
      <vt:lpstr>Jua</vt:lpstr>
      <vt:lpstr>Arial</vt:lpstr>
      <vt:lpstr>Montserrat</vt:lpstr>
      <vt:lpstr>Montserrat SemiBold</vt:lpstr>
      <vt:lpstr>Playfair Display</vt:lpstr>
      <vt:lpstr>Black Han Sans</vt:lpstr>
      <vt:lpstr>East Sea Dokdo</vt:lpstr>
      <vt:lpstr>Black And White Picture</vt:lpstr>
      <vt:lpstr>Nanum Pen Script</vt:lpstr>
      <vt:lpstr>Gaegu</vt:lpstr>
      <vt:lpstr>Lato</vt:lpstr>
      <vt:lpstr>Impact</vt:lpstr>
      <vt:lpstr>Gugi</vt:lpstr>
      <vt:lpstr>Coral</vt:lpstr>
      <vt:lpstr>CAFFEE 사용자 조사,분석 및 전략 도출</vt:lpstr>
      <vt:lpstr>PowerPoint 프레젠테이션</vt:lpstr>
      <vt:lpstr>PowerPoint 프레젠테이션</vt:lpstr>
      <vt:lpstr>PowerPoint 프레젠테이션</vt:lpstr>
      <vt:lpstr>PowerPoint 프레젠테이션</vt:lpstr>
      <vt:lpstr>비주얼 무드보드</vt:lpstr>
      <vt:lpstr>비주얼 무드보드</vt:lpstr>
      <vt:lpstr>비주얼 무드보드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CAFFEE 모바일 웹 페이지 리뉴얼</dc:title>
  <dc:creator>유정우</dc:creator>
  <cp:lastModifiedBy>유정우</cp:lastModifiedBy>
  <cp:revision>15</cp:revision>
  <dcterms:modified xsi:type="dcterms:W3CDTF">2021-07-19T03:20:50Z</dcterms:modified>
</cp:coreProperties>
</file>